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D545E3D9-F5EC-41C4-8078-BA5107D64589}"/>
              </a:ext>
            </a:extLst>
          </p:cNvPr>
          <p:cNvSpPr>
            <a:spLocks noGrp="1"/>
          </p:cNvSpPr>
          <p:nvPr>
            <p:ph type="subTitle" idx="1"/>
          </p:nvPr>
        </p:nvSpPr>
        <p:spPr>
          <a:xfrm>
            <a:off x="2589213" y="5740879"/>
            <a:ext cx="8915399" cy="907473"/>
          </a:xfrm>
        </p:spPr>
        <p:txBody>
          <a:bodyPr>
            <a:noAutofit/>
          </a:bodyPr>
          <a:lstStyle/>
          <a:p>
            <a:pPr algn="ctr"/>
            <a:r>
              <a:rPr lang="en-US" sz="3200" dirty="0" err="1">
                <a:latin typeface="Arial Black" panose="020B0A04020102020204" pitchFamily="34" charset="0"/>
              </a:rPr>
              <a:t>Ary</a:t>
            </a:r>
            <a:r>
              <a:rPr lang="en-US" sz="3200" dirty="0">
                <a:latin typeface="Arial Black" panose="020B0A04020102020204" pitchFamily="34" charset="0"/>
              </a:rPr>
              <a:t> </a:t>
            </a:r>
            <a:r>
              <a:rPr lang="en-US" sz="3200" dirty="0" err="1">
                <a:latin typeface="Arial Black" panose="020B0A04020102020204" pitchFamily="34" charset="0"/>
              </a:rPr>
              <a:t>Scheffer</a:t>
            </a:r>
            <a:r>
              <a:rPr lang="en-US" sz="3200" dirty="0">
                <a:latin typeface="Arial Black" panose="020B0A04020102020204" pitchFamily="34" charset="0"/>
              </a:rPr>
              <a:t> </a:t>
            </a:r>
          </a:p>
          <a:p>
            <a:pPr algn="ctr"/>
            <a:r>
              <a:rPr lang="en-US" sz="3200" dirty="0">
                <a:latin typeface="Arial Black" panose="020B0A04020102020204" pitchFamily="34" charset="0"/>
              </a:rPr>
              <a:t>1795-1858</a:t>
            </a:r>
            <a:endParaRPr lang="el-GR" sz="3200" dirty="0">
              <a:latin typeface="Arial Black" panose="020B0A04020102020204" pitchFamily="34" charset="0"/>
            </a:endParaRPr>
          </a:p>
        </p:txBody>
      </p:sp>
      <p:pic>
        <p:nvPicPr>
          <p:cNvPr id="5" name="Εικόνα 4">
            <a:extLst>
              <a:ext uri="{FF2B5EF4-FFF2-40B4-BE49-F238E27FC236}">
                <a16:creationId xmlns:a16="http://schemas.microsoft.com/office/drawing/2014/main" id="{6EDDFD72-A9EA-475D-BFAF-B91F5800D40E}"/>
              </a:ext>
            </a:extLst>
          </p:cNvPr>
          <p:cNvPicPr>
            <a:picLocks noChangeAspect="1"/>
          </p:cNvPicPr>
          <p:nvPr/>
        </p:nvPicPr>
        <p:blipFill>
          <a:blip r:embed="rId2"/>
          <a:stretch>
            <a:fillRect/>
          </a:stretch>
        </p:blipFill>
        <p:spPr>
          <a:xfrm>
            <a:off x="7726362" y="256309"/>
            <a:ext cx="3752850" cy="4876800"/>
          </a:xfrm>
          <a:prstGeom prst="rect">
            <a:avLst/>
          </a:prstGeom>
        </p:spPr>
      </p:pic>
      <p:sp>
        <p:nvSpPr>
          <p:cNvPr id="8" name="TextBox 7">
            <a:extLst>
              <a:ext uri="{FF2B5EF4-FFF2-40B4-BE49-F238E27FC236}">
                <a16:creationId xmlns:a16="http://schemas.microsoft.com/office/drawing/2014/main" id="{7D58B5F1-14FF-42CE-B9E7-72F342E4662D}"/>
              </a:ext>
            </a:extLst>
          </p:cNvPr>
          <p:cNvSpPr txBox="1"/>
          <p:nvPr/>
        </p:nvSpPr>
        <p:spPr>
          <a:xfrm>
            <a:off x="2589213" y="663384"/>
            <a:ext cx="3977842" cy="4832092"/>
          </a:xfrm>
          <a:prstGeom prst="rect">
            <a:avLst/>
          </a:prstGeom>
          <a:noFill/>
        </p:spPr>
        <p:txBody>
          <a:bodyPr wrap="square" rtlCol="0">
            <a:spAutoFit/>
          </a:bodyPr>
          <a:lstStyle/>
          <a:p>
            <a:r>
              <a:rPr lang="el-GR" sz="2800" dirty="0" err="1"/>
              <a:t>Γαλλο</a:t>
            </a:r>
            <a:r>
              <a:rPr lang="el-GR" sz="2800" dirty="0"/>
              <a:t>-Ολλανδός ζωγράφος, σύγχρονος του </a:t>
            </a:r>
            <a:r>
              <a:rPr lang="el-GR" sz="2800" dirty="0" err="1"/>
              <a:t>Ντελακρουά</a:t>
            </a:r>
            <a:r>
              <a:rPr lang="el-GR" sz="2800" dirty="0"/>
              <a:t> και του </a:t>
            </a:r>
            <a:r>
              <a:rPr lang="el-GR" sz="2800" dirty="0" err="1"/>
              <a:t>Ζερικώ</a:t>
            </a:r>
            <a:r>
              <a:rPr lang="el-GR" sz="2800" dirty="0"/>
              <a:t>.</a:t>
            </a:r>
          </a:p>
          <a:p>
            <a:r>
              <a:rPr lang="el-GR" sz="2800" dirty="0"/>
              <a:t>Ενδιαφερόταν για τις πολιτικές εξελίξεις και έτσι, όταν ξέσπασε η Ελληνική Επανάσταση υπήρξε εξέχων φιλέλληνας.</a:t>
            </a:r>
          </a:p>
        </p:txBody>
      </p:sp>
    </p:spTree>
    <p:extLst>
      <p:ext uri="{BB962C8B-B14F-4D97-AF65-F5344CB8AC3E}">
        <p14:creationId xmlns:p14="http://schemas.microsoft.com/office/powerpoint/2010/main" val="379935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DC9609-42C9-4024-8F02-BC40699F4E7B}"/>
              </a:ext>
            </a:extLst>
          </p:cNvPr>
          <p:cNvSpPr>
            <a:spLocks noGrp="1"/>
          </p:cNvSpPr>
          <p:nvPr>
            <p:ph type="title"/>
          </p:nvPr>
        </p:nvSpPr>
        <p:spPr>
          <a:xfrm>
            <a:off x="2592925" y="540983"/>
            <a:ext cx="8911687" cy="844472"/>
          </a:xfrm>
        </p:spPr>
        <p:txBody>
          <a:bodyPr>
            <a:normAutofit/>
          </a:bodyPr>
          <a:lstStyle/>
          <a:p>
            <a:r>
              <a:rPr lang="en-US" sz="3200" b="1" dirty="0" err="1"/>
              <a:t>Ary</a:t>
            </a:r>
            <a:r>
              <a:rPr lang="en-US" sz="3200" b="1" dirty="0"/>
              <a:t> </a:t>
            </a:r>
            <a:r>
              <a:rPr lang="en-US" sz="3200" b="1" dirty="0" err="1"/>
              <a:t>Scheffer</a:t>
            </a:r>
            <a:r>
              <a:rPr lang="en-US" sz="3200" b="1" dirty="0"/>
              <a:t>, Les femmes </a:t>
            </a:r>
            <a:r>
              <a:rPr lang="en-US" sz="3200" b="1" dirty="0" err="1"/>
              <a:t>Souliotes</a:t>
            </a:r>
            <a:r>
              <a:rPr lang="en-US" sz="3200" b="1" dirty="0"/>
              <a:t>, 1827</a:t>
            </a:r>
            <a:endParaRPr lang="el-GR" sz="3200" b="1" dirty="0"/>
          </a:p>
        </p:txBody>
      </p:sp>
      <p:pic>
        <p:nvPicPr>
          <p:cNvPr id="5" name="Θέση περιεχομένου 4">
            <a:extLst>
              <a:ext uri="{FF2B5EF4-FFF2-40B4-BE49-F238E27FC236}">
                <a16:creationId xmlns:a16="http://schemas.microsoft.com/office/drawing/2014/main" id="{A0C8DF3F-66CE-4364-AF16-9C999C29E984}"/>
              </a:ext>
            </a:extLst>
          </p:cNvPr>
          <p:cNvPicPr>
            <a:picLocks noGrp="1" noChangeAspect="1"/>
          </p:cNvPicPr>
          <p:nvPr>
            <p:ph idx="1"/>
          </p:nvPr>
        </p:nvPicPr>
        <p:blipFill>
          <a:blip r:embed="rId2"/>
          <a:stretch>
            <a:fillRect/>
          </a:stretch>
        </p:blipFill>
        <p:spPr>
          <a:xfrm>
            <a:off x="2548166" y="1468582"/>
            <a:ext cx="9171710" cy="5389418"/>
          </a:xfrm>
        </p:spPr>
      </p:pic>
    </p:spTree>
    <p:extLst>
      <p:ext uri="{BB962C8B-B14F-4D97-AF65-F5344CB8AC3E}">
        <p14:creationId xmlns:p14="http://schemas.microsoft.com/office/powerpoint/2010/main" val="48457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C4619B-FC02-423A-83F9-14F05D4EAE3B}"/>
              </a:ext>
            </a:extLst>
          </p:cNvPr>
          <p:cNvSpPr txBox="1"/>
          <p:nvPr/>
        </p:nvSpPr>
        <p:spPr>
          <a:xfrm>
            <a:off x="1399309" y="547084"/>
            <a:ext cx="9393381" cy="3754582"/>
          </a:xfrm>
          <a:prstGeom prst="rect">
            <a:avLst/>
          </a:prstGeom>
          <a:noFill/>
        </p:spPr>
        <p:txBody>
          <a:bodyPr wrap="square" rtlCol="0">
            <a:spAutoFit/>
          </a:bodyPr>
          <a:lstStyle/>
          <a:p>
            <a:endParaRPr lang="el-GR" dirty="0"/>
          </a:p>
        </p:txBody>
      </p:sp>
      <p:sp>
        <p:nvSpPr>
          <p:cNvPr id="4" name="TextBox 3">
            <a:extLst>
              <a:ext uri="{FF2B5EF4-FFF2-40B4-BE49-F238E27FC236}">
                <a16:creationId xmlns:a16="http://schemas.microsoft.com/office/drawing/2014/main" id="{407F53D0-C57C-4642-B97B-EBB58B073E35}"/>
              </a:ext>
            </a:extLst>
          </p:cNvPr>
          <p:cNvSpPr txBox="1"/>
          <p:nvPr/>
        </p:nvSpPr>
        <p:spPr>
          <a:xfrm>
            <a:off x="2154381" y="678874"/>
            <a:ext cx="7883237" cy="3733971"/>
          </a:xfrm>
          <a:prstGeom prst="rect">
            <a:avLst/>
          </a:prstGeom>
          <a:noFill/>
        </p:spPr>
        <p:txBody>
          <a:bodyPr wrap="square" rtlCol="0">
            <a:spAutoFit/>
          </a:bodyPr>
          <a:lstStyle/>
          <a:p>
            <a:pPr algn="ct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O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Scheffer</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l-GR" sz="2400" dirty="0">
                <a:effectLst/>
                <a:latin typeface="Calibri" panose="020F0502020204030204" pitchFamily="34" charset="0"/>
                <a:ea typeface="Calibri" panose="020F0502020204030204" pitchFamily="34" charset="0"/>
                <a:cs typeface="Times New Roman" panose="02020603050405020304" pitchFamily="18" charset="0"/>
              </a:rPr>
              <a:t> το 1827 φιλοτεχνεί τον πίνακα «</a:t>
            </a:r>
            <a:r>
              <a:rPr lang="el-GR" sz="2400" dirty="0" err="1">
                <a:effectLst/>
                <a:latin typeface="Calibri" panose="020F0502020204030204" pitchFamily="34" charset="0"/>
                <a:ea typeface="Calibri" panose="020F0502020204030204" pitchFamily="34" charset="0"/>
                <a:cs typeface="Times New Roman" panose="02020603050405020304" pitchFamily="18" charset="0"/>
              </a:rPr>
              <a:t>Σουλιώτισσες</a:t>
            </a:r>
            <a:r>
              <a:rPr lang="el-GR" sz="2400" dirty="0">
                <a:effectLst/>
                <a:latin typeface="Calibri" panose="020F0502020204030204" pitchFamily="34" charset="0"/>
                <a:ea typeface="Calibri" panose="020F0502020204030204" pitchFamily="34" charset="0"/>
                <a:cs typeface="Times New Roman" panose="02020603050405020304" pitchFamily="18" charset="0"/>
              </a:rPr>
              <a:t>» εμπνευσμένο από τον τραγικό θάνατο των γυναικών του </a:t>
            </a:r>
            <a:r>
              <a:rPr lang="el-GR" sz="2400" dirty="0" err="1">
                <a:effectLst/>
                <a:latin typeface="Calibri" panose="020F0502020204030204" pitchFamily="34" charset="0"/>
                <a:ea typeface="Calibri" panose="020F0502020204030204" pitchFamily="34" charset="0"/>
                <a:cs typeface="Times New Roman" panose="02020603050405020304" pitchFamily="18" charset="0"/>
              </a:rPr>
              <a:t>Σουλίου</a:t>
            </a:r>
            <a:r>
              <a:rPr lang="el-GR" sz="2400" dirty="0">
                <a:effectLst/>
                <a:latin typeface="Calibri" panose="020F0502020204030204" pitchFamily="34" charset="0"/>
                <a:ea typeface="Calibri" panose="020F0502020204030204" pitchFamily="34" charset="0"/>
                <a:cs typeface="Times New Roman" panose="02020603050405020304" pitchFamily="18" charset="0"/>
              </a:rPr>
              <a:t>, στην Ήπειρο του Αλή Πασά, που προτίμησαν να πέσουν στο γκρεμό με τα παιδιά τους και όχι στα χέρια των Τούρκων.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Πριν από τον χορό του Ζαλόγγου οι ανυπεράσπιστες μητέρες προσεύχονται, κλαίνε και οδύρονται. Τα βρέφη τους είναι φανερά τρομαγμένα καθώς επιζητούν την αγκαλιά των μαμάδων τους. </a:t>
            </a:r>
          </a:p>
        </p:txBody>
      </p:sp>
      <p:pic>
        <p:nvPicPr>
          <p:cNvPr id="8" name="Εικόνα 7">
            <a:extLst>
              <a:ext uri="{FF2B5EF4-FFF2-40B4-BE49-F238E27FC236}">
                <a16:creationId xmlns:a16="http://schemas.microsoft.com/office/drawing/2014/main" id="{1A775DF3-6480-4CC7-B4F9-CF94B11C01FA}"/>
              </a:ext>
            </a:extLst>
          </p:cNvPr>
          <p:cNvPicPr>
            <a:picLocks noChangeAspect="1"/>
          </p:cNvPicPr>
          <p:nvPr/>
        </p:nvPicPr>
        <p:blipFill>
          <a:blip r:embed="rId2"/>
          <a:stretch>
            <a:fillRect/>
          </a:stretch>
        </p:blipFill>
        <p:spPr>
          <a:xfrm>
            <a:off x="2840182" y="4412845"/>
            <a:ext cx="5583382" cy="2334319"/>
          </a:xfrm>
          <a:prstGeom prst="rect">
            <a:avLst/>
          </a:prstGeom>
        </p:spPr>
      </p:pic>
    </p:spTree>
    <p:extLst>
      <p:ext uri="{BB962C8B-B14F-4D97-AF65-F5344CB8AC3E}">
        <p14:creationId xmlns:p14="http://schemas.microsoft.com/office/powerpoint/2010/main" val="216968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DF9538-2B20-4770-9EC7-76854CCD65B2}"/>
              </a:ext>
            </a:extLst>
          </p:cNvPr>
          <p:cNvSpPr txBox="1"/>
          <p:nvPr/>
        </p:nvSpPr>
        <p:spPr>
          <a:xfrm flipH="1">
            <a:off x="2396835" y="110836"/>
            <a:ext cx="8188034" cy="3803245"/>
          </a:xfrm>
          <a:prstGeom prst="rect">
            <a:avLst/>
          </a:prstGeom>
          <a:noFill/>
        </p:spPr>
        <p:txBody>
          <a:bodyPr wrap="square" rtlCol="0">
            <a:spAutoFit/>
          </a:bodyPr>
          <a:lstStyle/>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Το σκηνικό δημιουργεί έντονα, ανάμεικτα συναισθήματα όπως αυτά της απόγνωσης και δυστυχίας για το αδιέξοδο που έχουν φτάσει, αλλά ταυτόχρονα και της εθνικής υπερηφάνειας για την αυτοθυσία τους. Σκοπός του, να συγκινήσει τους -Ευρωπαίους- θεατές, μιας και τα </a:t>
            </a:r>
            <a:r>
              <a:rPr lang="el-GR" sz="2400" dirty="0" err="1">
                <a:effectLst/>
                <a:latin typeface="Calibri" panose="020F0502020204030204" pitchFamily="34" charset="0"/>
                <a:ea typeface="Calibri" panose="020F0502020204030204" pitchFamily="34" charset="0"/>
                <a:cs typeface="Times New Roman" panose="02020603050405020304" pitchFamily="18" charset="0"/>
              </a:rPr>
              <a:t>απεικονιζόμενα</a:t>
            </a:r>
            <a:r>
              <a:rPr lang="el-GR" sz="2400" dirty="0">
                <a:effectLst/>
                <a:latin typeface="Calibri" panose="020F0502020204030204" pitchFamily="34" charset="0"/>
                <a:ea typeface="Calibri" panose="020F0502020204030204" pitchFamily="34" charset="0"/>
                <a:cs typeface="Times New Roman" panose="02020603050405020304" pitchFamily="18" charset="0"/>
              </a:rPr>
              <a:t> πρόσωπα δεν έχουν υποστεί καμία ωραιοποίηση στην εμφάνισή τους.</a:t>
            </a:r>
          </a:p>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Αντιθέτως, ο καλλιτέχνης αποτυπώνει στα άτομα την ένταση της κίνησης, όπως ακριβώς θα έπρεπε να ήταν πριν από μια τέτοια φοβερή απόφαση.</a:t>
            </a:r>
          </a:p>
        </p:txBody>
      </p:sp>
      <p:pic>
        <p:nvPicPr>
          <p:cNvPr id="4" name="Εικόνα 3">
            <a:extLst>
              <a:ext uri="{FF2B5EF4-FFF2-40B4-BE49-F238E27FC236}">
                <a16:creationId xmlns:a16="http://schemas.microsoft.com/office/drawing/2014/main" id="{4BEC603B-757A-4F22-9231-81C638FB08B8}"/>
              </a:ext>
            </a:extLst>
          </p:cNvPr>
          <p:cNvPicPr>
            <a:picLocks noChangeAspect="1"/>
          </p:cNvPicPr>
          <p:nvPr/>
        </p:nvPicPr>
        <p:blipFill>
          <a:blip r:embed="rId2"/>
          <a:stretch>
            <a:fillRect/>
          </a:stretch>
        </p:blipFill>
        <p:spPr>
          <a:xfrm>
            <a:off x="3200400" y="3914081"/>
            <a:ext cx="7093527" cy="2888501"/>
          </a:xfrm>
          <a:prstGeom prst="rect">
            <a:avLst/>
          </a:prstGeom>
        </p:spPr>
      </p:pic>
    </p:spTree>
    <p:extLst>
      <p:ext uri="{BB962C8B-B14F-4D97-AF65-F5344CB8AC3E}">
        <p14:creationId xmlns:p14="http://schemas.microsoft.com/office/powerpoint/2010/main" val="39610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3FABCD-0126-4CBD-AA17-D74E2A2D1812}"/>
              </a:ext>
            </a:extLst>
          </p:cNvPr>
          <p:cNvSpPr txBox="1"/>
          <p:nvPr/>
        </p:nvSpPr>
        <p:spPr>
          <a:xfrm>
            <a:off x="1607128" y="471055"/>
            <a:ext cx="10584872" cy="2917465"/>
          </a:xfrm>
          <a:prstGeom prst="rect">
            <a:avLst/>
          </a:prstGeom>
          <a:noFill/>
        </p:spPr>
        <p:txBody>
          <a:bodyPr wrap="square" rtlCol="0">
            <a:spAutoFit/>
          </a:bodyPr>
          <a:lstStyle/>
          <a:p>
            <a:pPr algn="ctr">
              <a:lnSpc>
                <a:spcPct val="107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Στον πίνακα αυτόν του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Ary</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Scheffer</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l-GR" sz="2000" dirty="0">
                <a:effectLst/>
                <a:latin typeface="Calibri" panose="020F0502020204030204" pitchFamily="34" charset="0"/>
                <a:ea typeface="Calibri" panose="020F0502020204030204" pitchFamily="34" charset="0"/>
                <a:cs typeface="Times New Roman" panose="02020603050405020304" pitchFamily="18" charset="0"/>
              </a:rPr>
              <a:t>απεικονίζεται στιγμιότυπο από τον αγώνα των Σουλιωτών, που έγινε το 1803 και είχε ως συνέπεια την παράδοση του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Σουλίου</a:t>
            </a:r>
            <a:r>
              <a:rPr lang="el-GR" sz="2000" dirty="0">
                <a:effectLst/>
                <a:latin typeface="Calibri" panose="020F0502020204030204" pitchFamily="34" charset="0"/>
                <a:ea typeface="Calibri" panose="020F0502020204030204" pitchFamily="34" charset="0"/>
                <a:cs typeface="Times New Roman" panose="02020603050405020304" pitchFamily="18" charset="0"/>
              </a:rPr>
              <a:t> στους Τούρκους.</a:t>
            </a:r>
          </a:p>
          <a:p>
            <a:pPr algn="ctr">
              <a:lnSpc>
                <a:spcPct val="107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Απεικονίζονται σε πρώτο πλάνο οι γυναίκες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Σουλιώτισσες</a:t>
            </a:r>
            <a:r>
              <a:rPr lang="el-GR" sz="2000" dirty="0">
                <a:effectLst/>
                <a:latin typeface="Calibri" panose="020F0502020204030204" pitchFamily="34" charset="0"/>
                <a:ea typeface="Calibri" panose="020F0502020204030204" pitchFamily="34" charset="0"/>
                <a:cs typeface="Times New Roman" panose="02020603050405020304" pitchFamily="18" charset="0"/>
              </a:rPr>
              <a:t>, απελπισμένες στο χείλος του γκρεμού, έτοιμες να πέσουν, αν έρθουν οι Τούρκοι.</a:t>
            </a:r>
          </a:p>
          <a:p>
            <a:pPr algn="ctr">
              <a:lnSpc>
                <a:spcPct val="107000"/>
              </a:lnSpc>
              <a:spcAft>
                <a:spcPts val="800"/>
              </a:spcAft>
            </a:pPr>
            <a:r>
              <a:rPr lang="el-GR" sz="2000" dirty="0">
                <a:effectLst/>
                <a:latin typeface="Calibri" panose="020F0502020204030204" pitchFamily="34" charset="0"/>
                <a:ea typeface="Calibri" panose="020F0502020204030204" pitchFamily="34" charset="0"/>
                <a:cs typeface="Times New Roman" panose="02020603050405020304" pitchFamily="18" charset="0"/>
              </a:rPr>
              <a:t>Ο ζωγράφος εστιάζει περισσότερο στις γυναίκες που βρίσκονται στο κέντρο της σύνθεσης. Αυτό το καταλαβαίνουμε, επειδή τις έχει ζωγραφίσει με πιο φωτεινά χρώματα, οπότε είναι σαν να πέφτει επάνω τους ένα φως «προβολέα», που τις φέρνει σε αντίθεση με τις γυναίκες στο πίσω επίπεδο, οι οποίες αποδίδονται με πιο σκούρα χρώματα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4" name="Εικόνα 3">
            <a:extLst>
              <a:ext uri="{FF2B5EF4-FFF2-40B4-BE49-F238E27FC236}">
                <a16:creationId xmlns:a16="http://schemas.microsoft.com/office/drawing/2014/main" id="{EFBC2222-F24F-443E-8F6B-A72CFF3341E3}"/>
              </a:ext>
            </a:extLst>
          </p:cNvPr>
          <p:cNvPicPr>
            <a:picLocks noChangeAspect="1"/>
          </p:cNvPicPr>
          <p:nvPr/>
        </p:nvPicPr>
        <p:blipFill>
          <a:blip r:embed="rId2"/>
          <a:stretch>
            <a:fillRect/>
          </a:stretch>
        </p:blipFill>
        <p:spPr>
          <a:xfrm>
            <a:off x="2396835" y="3429000"/>
            <a:ext cx="8188037" cy="3636818"/>
          </a:xfrm>
          <a:prstGeom prst="rect">
            <a:avLst/>
          </a:prstGeom>
        </p:spPr>
      </p:pic>
    </p:spTree>
    <p:extLst>
      <p:ext uri="{BB962C8B-B14F-4D97-AF65-F5344CB8AC3E}">
        <p14:creationId xmlns:p14="http://schemas.microsoft.com/office/powerpoint/2010/main" val="241807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E216C1-0E5F-4758-B1AF-F7B922D0BB13}"/>
              </a:ext>
            </a:extLst>
          </p:cNvPr>
          <p:cNvSpPr txBox="1"/>
          <p:nvPr/>
        </p:nvSpPr>
        <p:spPr>
          <a:xfrm>
            <a:off x="1870363" y="304800"/>
            <a:ext cx="9739747" cy="3441391"/>
          </a:xfrm>
          <a:prstGeom prst="rect">
            <a:avLst/>
          </a:prstGeom>
          <a:noFill/>
        </p:spPr>
        <p:txBody>
          <a:bodyPr wrap="square" rtlCol="0">
            <a:spAutoFit/>
          </a:bodyPr>
          <a:lstStyle/>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Ο πίνακας αποπνέει πολύ ζωντανά και παραστατικά την απελπισία και την αγωνία αυτών των γυναικών οι οποίες προσπαθούν με κάθε τρόπο να προστατεύσουν τα παιδιά τους.</a:t>
            </a:r>
          </a:p>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Ο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Ary</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Scheffer</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l-GR" sz="2400" dirty="0">
                <a:effectLst/>
                <a:latin typeface="Calibri" panose="020F0502020204030204" pitchFamily="34" charset="0"/>
                <a:ea typeface="Calibri" panose="020F0502020204030204" pitchFamily="34" charset="0"/>
                <a:cs typeface="Times New Roman" panose="02020603050405020304" pitchFamily="18" charset="0"/>
              </a:rPr>
              <a:t>βάζει μέσα στο έργο του και το θρησκευτικό στοιχείο, πιθανόν για να συγκινήσει το χριστιανικό κοινό του πίνακα.</a:t>
            </a:r>
          </a:p>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Ενώ όλα μοιάζουν να έχουν τελειώσει για τις δυστυχισμένες γυναίκες, μία γυναίκα στο κέντρο φαίνεται να προσεύχεται απελπισμένα στο Θεό και να </a:t>
            </a:r>
            <a:r>
              <a:rPr lang="el-GR" sz="2400" dirty="0" err="1">
                <a:effectLst/>
                <a:latin typeface="Calibri" panose="020F0502020204030204" pitchFamily="34" charset="0"/>
                <a:ea typeface="Calibri" panose="020F0502020204030204" pitchFamily="34" charset="0"/>
                <a:cs typeface="Times New Roman" panose="02020603050405020304" pitchFamily="18" charset="0"/>
              </a:rPr>
              <a:t>παρακαλάει</a:t>
            </a:r>
            <a:r>
              <a:rPr lang="el-GR" sz="2400" dirty="0">
                <a:effectLst/>
                <a:latin typeface="Calibri" panose="020F0502020204030204" pitchFamily="34" charset="0"/>
                <a:ea typeface="Calibri" panose="020F0502020204030204" pitchFamily="34" charset="0"/>
                <a:cs typeface="Times New Roman" panose="02020603050405020304" pitchFamily="18" charset="0"/>
              </a:rPr>
              <a:t> για ένα θαύμα.</a:t>
            </a:r>
          </a:p>
        </p:txBody>
      </p:sp>
      <p:pic>
        <p:nvPicPr>
          <p:cNvPr id="9" name="Εικόνα 8">
            <a:extLst>
              <a:ext uri="{FF2B5EF4-FFF2-40B4-BE49-F238E27FC236}">
                <a16:creationId xmlns:a16="http://schemas.microsoft.com/office/drawing/2014/main" id="{B1E7723D-EF95-4276-8D43-F07CF53A7E85}"/>
              </a:ext>
            </a:extLst>
          </p:cNvPr>
          <p:cNvPicPr>
            <a:picLocks noChangeAspect="1"/>
          </p:cNvPicPr>
          <p:nvPr/>
        </p:nvPicPr>
        <p:blipFill>
          <a:blip r:embed="rId2"/>
          <a:stretch>
            <a:fillRect/>
          </a:stretch>
        </p:blipFill>
        <p:spPr>
          <a:xfrm>
            <a:off x="3643745" y="3746192"/>
            <a:ext cx="6137564" cy="2807008"/>
          </a:xfrm>
          <a:prstGeom prst="rect">
            <a:avLst/>
          </a:prstGeom>
        </p:spPr>
      </p:pic>
    </p:spTree>
    <p:extLst>
      <p:ext uri="{BB962C8B-B14F-4D97-AF65-F5344CB8AC3E}">
        <p14:creationId xmlns:p14="http://schemas.microsoft.com/office/powerpoint/2010/main" val="180805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776E44-6A25-4869-AA5B-F319DEAB1442}"/>
              </a:ext>
            </a:extLst>
          </p:cNvPr>
          <p:cNvSpPr txBox="1"/>
          <p:nvPr/>
        </p:nvSpPr>
        <p:spPr>
          <a:xfrm>
            <a:off x="1717964" y="152400"/>
            <a:ext cx="10141527" cy="2548455"/>
          </a:xfrm>
          <a:prstGeom prst="rect">
            <a:avLst/>
          </a:prstGeom>
          <a:noFill/>
        </p:spPr>
        <p:txBody>
          <a:bodyPr wrap="square" rtlCol="0">
            <a:spAutoFit/>
          </a:bodyPr>
          <a:lstStyle/>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Τέλος οι γυναίκες φαίνεται πως παρακολουθούν τους άντρες, στο κάτω μέρος του πίνακα, που πολεμούν γενναία, σαν ήρωες, για να προστατεύσουν την πατρίδα τους, τις γυναίκες τους και τα παιδιά τους. </a:t>
            </a:r>
          </a:p>
          <a:p>
            <a:pPr algn="ct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Πιθανότατα ο ζωγράφος να εμπνεύστηκε από την κατάληξη αυτών των γυναικών,, οι οποίες αυτοκτόνησαν πέφτοντας από τον γκρεμό του Ζαλόγγου, δίνοντας το μήνυμα για προτεραιότητα της ελευθερίας και της αξιοπρέπειας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4" name="Εικόνα 3">
            <a:extLst>
              <a:ext uri="{FF2B5EF4-FFF2-40B4-BE49-F238E27FC236}">
                <a16:creationId xmlns:a16="http://schemas.microsoft.com/office/drawing/2014/main" id="{56B1D916-5ED8-49E8-BD9F-478FAE876214}"/>
              </a:ext>
            </a:extLst>
          </p:cNvPr>
          <p:cNvPicPr>
            <a:picLocks noChangeAspect="1"/>
          </p:cNvPicPr>
          <p:nvPr/>
        </p:nvPicPr>
        <p:blipFill>
          <a:blip r:embed="rId2"/>
          <a:stretch>
            <a:fillRect/>
          </a:stretch>
        </p:blipFill>
        <p:spPr>
          <a:xfrm>
            <a:off x="2660074" y="2700856"/>
            <a:ext cx="8423562" cy="3769218"/>
          </a:xfrm>
          <a:prstGeom prst="rect">
            <a:avLst/>
          </a:prstGeom>
        </p:spPr>
      </p:pic>
    </p:spTree>
    <p:extLst>
      <p:ext uri="{BB962C8B-B14F-4D97-AF65-F5344CB8AC3E}">
        <p14:creationId xmlns:p14="http://schemas.microsoft.com/office/powerpoint/2010/main" val="287932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64C065-F677-4844-8B76-0F1AFCFE9592}"/>
              </a:ext>
            </a:extLst>
          </p:cNvPr>
          <p:cNvSpPr txBox="1"/>
          <p:nvPr/>
        </p:nvSpPr>
        <p:spPr>
          <a:xfrm>
            <a:off x="1967345" y="401782"/>
            <a:ext cx="9739746" cy="646331"/>
          </a:xfrm>
          <a:prstGeom prst="rect">
            <a:avLst/>
          </a:prstGeom>
          <a:noFill/>
        </p:spPr>
        <p:txBody>
          <a:bodyPr wrap="square" rtlCol="0">
            <a:spAutoFit/>
          </a:bodyPr>
          <a:lstStyle/>
          <a:p>
            <a:pPr algn="ctr"/>
            <a:r>
              <a:rPr lang="el-GR" sz="3600" b="1" dirty="0"/>
              <a:t>Δημοτικό Σχολείο Αγίου Σπυρίδωνα Άρτας</a:t>
            </a:r>
          </a:p>
        </p:txBody>
      </p:sp>
      <p:pic>
        <p:nvPicPr>
          <p:cNvPr id="4" name="Εικόνα 3">
            <a:extLst>
              <a:ext uri="{FF2B5EF4-FFF2-40B4-BE49-F238E27FC236}">
                <a16:creationId xmlns:a16="http://schemas.microsoft.com/office/drawing/2014/main" id="{93813EEA-D6F1-4E30-929D-5F2791DD9158}"/>
              </a:ext>
            </a:extLst>
          </p:cNvPr>
          <p:cNvPicPr>
            <a:picLocks noChangeAspect="1"/>
          </p:cNvPicPr>
          <p:nvPr/>
        </p:nvPicPr>
        <p:blipFill>
          <a:blip r:embed="rId2"/>
          <a:stretch>
            <a:fillRect/>
          </a:stretch>
        </p:blipFill>
        <p:spPr>
          <a:xfrm>
            <a:off x="2313709" y="1489363"/>
            <a:ext cx="9060873" cy="4260273"/>
          </a:xfrm>
          <a:prstGeom prst="rect">
            <a:avLst/>
          </a:prstGeom>
        </p:spPr>
      </p:pic>
      <p:sp>
        <p:nvSpPr>
          <p:cNvPr id="5" name="TextBox 4">
            <a:extLst>
              <a:ext uri="{FF2B5EF4-FFF2-40B4-BE49-F238E27FC236}">
                <a16:creationId xmlns:a16="http://schemas.microsoft.com/office/drawing/2014/main" id="{46E3A4DE-D3BE-4A67-88D5-F1B950186C77}"/>
              </a:ext>
            </a:extLst>
          </p:cNvPr>
          <p:cNvSpPr txBox="1"/>
          <p:nvPr/>
        </p:nvSpPr>
        <p:spPr>
          <a:xfrm>
            <a:off x="2313709" y="5749636"/>
            <a:ext cx="9060873" cy="646331"/>
          </a:xfrm>
          <a:prstGeom prst="rect">
            <a:avLst/>
          </a:prstGeom>
          <a:noFill/>
        </p:spPr>
        <p:txBody>
          <a:bodyPr wrap="square" rtlCol="0">
            <a:spAutoFit/>
          </a:bodyPr>
          <a:lstStyle/>
          <a:p>
            <a:r>
              <a:rPr lang="el-GR" dirty="0" err="1"/>
              <a:t>Εκπ</a:t>
            </a:r>
            <a:r>
              <a:rPr lang="el-GR" dirty="0"/>
              <a:t>/</a:t>
            </a:r>
            <a:r>
              <a:rPr lang="el-GR" dirty="0" err="1"/>
              <a:t>κός</a:t>
            </a:r>
            <a:r>
              <a:rPr lang="el-GR" dirty="0"/>
              <a:t> </a:t>
            </a:r>
            <a:r>
              <a:rPr lang="el-GR" dirty="0" err="1"/>
              <a:t>Καλίνη</a:t>
            </a:r>
            <a:r>
              <a:rPr lang="el-GR" dirty="0"/>
              <a:t> Παρασκευή, Μαθήτριες</a:t>
            </a:r>
            <a:r>
              <a:rPr lang="en-US" dirty="0"/>
              <a:t>: </a:t>
            </a:r>
            <a:r>
              <a:rPr lang="el-GR" dirty="0"/>
              <a:t>Γείτονα Βασιλική, Τσάτσου Κωνσταντίνα, </a:t>
            </a:r>
            <a:r>
              <a:rPr lang="el-GR" dirty="0" err="1"/>
              <a:t>Συντόση</a:t>
            </a:r>
            <a:r>
              <a:rPr lang="el-GR" dirty="0"/>
              <a:t> Στέλλα, </a:t>
            </a:r>
            <a:r>
              <a:rPr lang="el-GR" dirty="0" err="1"/>
              <a:t>Τσίνη</a:t>
            </a:r>
            <a:r>
              <a:rPr lang="el-GR" dirty="0"/>
              <a:t> </a:t>
            </a:r>
            <a:r>
              <a:rPr lang="el-GR" dirty="0" err="1"/>
              <a:t>Φιλιππιάδα</a:t>
            </a:r>
            <a:r>
              <a:rPr lang="el-GR" dirty="0"/>
              <a:t>, Γείτονα Σοφία και Χερουβείμ Μυρτώ</a:t>
            </a:r>
          </a:p>
        </p:txBody>
      </p:sp>
    </p:spTree>
    <p:extLst>
      <p:ext uri="{BB962C8B-B14F-4D97-AF65-F5344CB8AC3E}">
        <p14:creationId xmlns:p14="http://schemas.microsoft.com/office/powerpoint/2010/main" val="4024919329"/>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857</TotalTime>
  <Words>478</Words>
  <Application>Microsoft Office PowerPoint</Application>
  <PresentationFormat>Ευρεία οθόνη</PresentationFormat>
  <Paragraphs>19</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Arial Black</vt:lpstr>
      <vt:lpstr>Calibri</vt:lpstr>
      <vt:lpstr>Century Gothic</vt:lpstr>
      <vt:lpstr>Wingdings 3</vt:lpstr>
      <vt:lpstr>Θρόισμα</vt:lpstr>
      <vt:lpstr>Παρουσίαση του PowerPoint</vt:lpstr>
      <vt:lpstr>Ary Scheffer, Les femmes Souliotes, 1827</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10</cp:revision>
  <dcterms:created xsi:type="dcterms:W3CDTF">2021-04-04T18:15:18Z</dcterms:created>
  <dcterms:modified xsi:type="dcterms:W3CDTF">2021-04-09T12:40:42Z</dcterms:modified>
</cp:coreProperties>
</file>